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7" r:id="rId3"/>
    <p:sldId id="256" r:id="rId5"/>
    <p:sldId id="305" r:id="rId6"/>
    <p:sldId id="279" r:id="rId7"/>
    <p:sldId id="291" r:id="rId8"/>
    <p:sldId id="257" r:id="rId9"/>
    <p:sldId id="292" r:id="rId10"/>
    <p:sldId id="293" r:id="rId11"/>
    <p:sldId id="322" r:id="rId12"/>
    <p:sldId id="258" r:id="rId13"/>
    <p:sldId id="320" r:id="rId14"/>
    <p:sldId id="259" r:id="rId15"/>
    <p:sldId id="296" r:id="rId16"/>
    <p:sldId id="266" r:id="rId17"/>
    <p:sldId id="294" r:id="rId18"/>
    <p:sldId id="295" r:id="rId19"/>
    <p:sldId id="290" r:id="rId20"/>
    <p:sldId id="297" r:id="rId21"/>
    <p:sldId id="321" r:id="rId2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6600"/>
    <a:srgbClr val="00FF00"/>
    <a:srgbClr val="33CC33"/>
    <a:srgbClr val="99FF33"/>
    <a:srgbClr val="3399FF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-1008" y="-90"/>
      </p:cViewPr>
      <p:guideLst>
        <p:guide orient="horz" pos="2138"/>
        <p:guide pos="29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458" name="页眉占位符 1945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fontAlgn="base"/>
            <a:endParaRPr lang="zh-CN" sz="1200" strike="noStrike" noProof="1" dirty="0"/>
          </a:p>
        </p:txBody>
      </p:sp>
      <p:sp>
        <p:nvSpPr>
          <p:cNvPr id="19459" name="日期占位符 1945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2052" name="幻灯片图像占位符 19459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460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462" name="页脚占位符 1946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fontAlgn="base"/>
            <a:endParaRPr lang="zh-CN" sz="1200" strike="noStrike" noProof="1" dirty="0"/>
          </a:p>
        </p:txBody>
      </p:sp>
      <p:sp>
        <p:nvSpPr>
          <p:cNvPr id="19463" name="灯片编号占位符 1946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algn="r" fontAlgn="base"/>
            <a:fld id="{9A0DB2DC-4C9A-4742-B13C-FB6460FD3503}" type="slidenum">
              <a:rPr 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2048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098" name="文本占位符 20482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endParaRPr lang="zh-CN" altLang="en-US" dirty="0"/>
          </a:p>
        </p:txBody>
      </p:sp>
      <p:sp>
        <p:nvSpPr>
          <p:cNvPr id="409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2150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9218" name="文本占位符 21506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endParaRPr lang="zh-CN" altLang="en-US" dirty="0"/>
          </a:p>
        </p:txBody>
      </p:sp>
      <p:sp>
        <p:nvSpPr>
          <p:cNvPr id="921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2355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4338" name="文本占位符 23554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endParaRPr lang="zh-CN" altLang="en-US" dirty="0"/>
          </a:p>
        </p:txBody>
      </p:sp>
      <p:sp>
        <p:nvSpPr>
          <p:cNvPr id="1433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2764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1506" name="文本占位符 27650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endParaRPr lang="zh-CN" altLang="en-US" b="1" dirty="0"/>
          </a:p>
        </p:txBody>
      </p:sp>
      <p:sp>
        <p:nvSpPr>
          <p:cNvPr id="2150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409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4098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0" name="日期占位符 409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01" name="页脚占位符 410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4102" name="灯片编号占位符 410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4740" y="2190115"/>
            <a:ext cx="6565900" cy="3331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框 18440"/>
          <p:cNvSpPr txBox="1"/>
          <p:nvPr/>
        </p:nvSpPr>
        <p:spPr>
          <a:xfrm>
            <a:off x="1258888" y="266700"/>
            <a:ext cx="7704137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6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第十八章  第一节   电能  电功</a:t>
            </a:r>
            <a:endParaRPr lang="zh-CN" altLang="en-US" sz="3600" b="1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矩形 18441"/>
          <p:cNvSpPr/>
          <p:nvPr/>
        </p:nvSpPr>
        <p:spPr>
          <a:xfrm>
            <a:off x="1923415" y="5674995"/>
            <a:ext cx="6073140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30000"/>
              </a:spcBef>
            </a:pPr>
            <a:r>
              <a:rPr lang="zh-CN" altLang="en-US" sz="36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设计者：五女山学校   李国君</a:t>
            </a:r>
            <a:endParaRPr lang="zh-CN" altLang="en-US" sz="3600" b="1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01395" y="1121410"/>
            <a:ext cx="6659245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200" b="0" u="none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委内瑞拉总统呼吁停用吹风机 为节约用电缓解能源危机</a:t>
            </a:r>
            <a:endParaRPr lang="zh-CN" altLang="en-US" sz="3200" b="0" u="none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" y="3460115"/>
            <a:ext cx="8853170" cy="2958465"/>
          </a:xfrm>
          <a:prstGeom prst="rect">
            <a:avLst/>
          </a:prstGeom>
        </p:spPr>
      </p:pic>
      <p:sp>
        <p:nvSpPr>
          <p:cNvPr id="9223" name="横卷形 7182"/>
          <p:cNvSpPr/>
          <p:nvPr/>
        </p:nvSpPr>
        <p:spPr>
          <a:xfrm>
            <a:off x="918845" y="73660"/>
            <a:ext cx="8113395" cy="163004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algn="l"/>
            <a:r>
              <a:rPr lang="zh-CN" altLang="en-US" sz="4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任务三：</a:t>
            </a:r>
            <a:endParaRPr lang="zh-CN" altLang="en-US" sz="4000" b="1" dirty="0">
              <a:solidFill>
                <a:schemeClr val="tx1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sz="4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学会利用电功公式进行相关计算</a:t>
            </a:r>
            <a:endParaRPr lang="zh-CN" altLang="en-US" sz="4000" b="1" dirty="0">
              <a:solidFill>
                <a:schemeClr val="tx1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矩形 7185"/>
          <p:cNvSpPr/>
          <p:nvPr/>
        </p:nvSpPr>
        <p:spPr>
          <a:xfrm>
            <a:off x="179388" y="1227138"/>
            <a:ext cx="309562" cy="749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fontAlgn="ctr">
              <a:lnSpc>
                <a:spcPct val="120000"/>
              </a:lnSpc>
            </a:pP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7505" y="1823720"/>
            <a:ext cx="7696200" cy="1737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6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活动</a:t>
            </a:r>
            <a:r>
              <a:rPr lang="en-US" altLang="zh-CN" sz="36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36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小组或同桌2人讨论，猜想用电器电流做功受哪些因素影响？</a:t>
            </a:r>
            <a:endParaRPr lang="zh-CN" altLang="en-US" sz="36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189" name="表格 7188"/>
          <p:cNvGraphicFramePr/>
          <p:nvPr/>
        </p:nvGraphicFramePr>
        <p:xfrm>
          <a:off x="548005" y="1022350"/>
          <a:ext cx="8605520" cy="3735070"/>
        </p:xfrm>
        <a:graphic>
          <a:graphicData uri="http://schemas.openxmlformats.org/drawingml/2006/table">
            <a:tbl>
              <a:tblPr/>
              <a:tblGrid>
                <a:gridCol w="8605520"/>
              </a:tblGrid>
              <a:tr h="373507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400050" algn="l" fontAlgn="ctr">
                        <a:lnSpc>
                          <a:spcPct val="13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 dirty="0">
                          <a:solidFill>
                            <a:srgbClr val="C00000"/>
                          </a:solidFill>
                          <a:uFillTx/>
                          <a:latin typeface="宋体" panose="02010600030101010101" pitchFamily="2" charset="-122"/>
                        </a:rPr>
                        <a:t>活动</a:t>
                      </a:r>
                      <a:r>
                        <a:rPr lang="en-US" altLang="zh-CN" sz="3600" b="1" dirty="0">
                          <a:solidFill>
                            <a:srgbClr val="C00000"/>
                          </a:solidFill>
                          <a:uFillTx/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zh-CN" altLang="en-US" sz="3600" b="1" dirty="0">
                          <a:solidFill>
                            <a:srgbClr val="C00000"/>
                          </a:solidFill>
                          <a:uFillTx/>
                          <a:latin typeface="宋体" panose="02010600030101010101" pitchFamily="2" charset="-122"/>
                        </a:rPr>
                        <a:t>：</a:t>
                      </a:r>
                      <a:endParaRPr lang="zh-CN" altLang="en-US" sz="3600" b="1" dirty="0">
                        <a:solidFill>
                          <a:srgbClr val="C00000"/>
                        </a:solidFill>
                        <a:uFillTx/>
                        <a:latin typeface="宋体" panose="02010600030101010101" pitchFamily="2" charset="-122"/>
                      </a:endParaRPr>
                    </a:p>
                    <a:p>
                      <a:pPr marL="0" lvl="0" indent="400050" algn="l" fontAlgn="ctr">
                        <a:lnSpc>
                          <a:spcPct val="13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 dirty="0">
                          <a:solidFill>
                            <a:srgbClr val="C00000"/>
                          </a:solidFill>
                          <a:uFillTx/>
                          <a:latin typeface="宋体" panose="02010600030101010101" pitchFamily="2" charset="-122"/>
                        </a:rPr>
                        <a:t>  演示实验，探究影响电流做功因素</a:t>
                      </a:r>
                      <a:endParaRPr lang="zh-CN" altLang="en-US" sz="3600" b="1" dirty="0">
                        <a:solidFill>
                          <a:srgbClr val="C00000"/>
                        </a:solidFill>
                        <a:uFillTx/>
                        <a:latin typeface="宋体" panose="02010600030101010101" pitchFamily="2" charset="-122"/>
                      </a:endParaRPr>
                    </a:p>
                  </a:txBody>
                  <a:tcPr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0735" y="2752090"/>
            <a:ext cx="7015480" cy="359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215" name="表格 8214"/>
          <p:cNvGraphicFramePr/>
          <p:nvPr/>
        </p:nvGraphicFramePr>
        <p:xfrm>
          <a:off x="0" y="3108325"/>
          <a:ext cx="1468438" cy="365125"/>
        </p:xfrm>
        <a:graphic>
          <a:graphicData uri="http://schemas.openxmlformats.org/drawingml/2006/table">
            <a:tbl>
              <a:tblPr/>
              <a:tblGrid>
                <a:gridCol w="1468438"/>
              </a:tblGrid>
              <a:tr h="3651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just">
                        <a:spcBef>
                          <a:spcPct val="0"/>
                        </a:spcBef>
                        <a:buNone/>
                      </a:pPr>
                      <a:endParaRPr sz="1800" dirty="0"/>
                    </a:p>
                  </a:txBody>
                  <a:tcPr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228" name="表格 8227"/>
          <p:cNvGraphicFramePr/>
          <p:nvPr/>
        </p:nvGraphicFramePr>
        <p:xfrm>
          <a:off x="0" y="1211263"/>
          <a:ext cx="9144000" cy="4775200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4775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just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</a:t>
                      </a:r>
                      <a:r>
                        <a:rPr lang="zh-CN" altLang="en-US" sz="3600" b="1" dirty="0">
                          <a:latin typeface="宋体" panose="02010600030101010101" pitchFamily="2" charset="-122"/>
                          <a:ea typeface="微软雅黑" panose="020B0503020204020204" pitchFamily="34" charset="-122"/>
                        </a:rPr>
                        <a:t>   </a:t>
                      </a:r>
                      <a:endParaRPr lang="zh-CN" altLang="en-US" sz="4000" dirty="0"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84785" y="1341755"/>
            <a:ext cx="8884920" cy="3992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1.当电能转化为其它形式的能时，我们就说电流做了</a:t>
            </a:r>
            <a:r>
              <a:rPr lang="zh-CN" altLang="en-US" sz="3200" u="sng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 如果电流通过电热器做了300J的功，表示有300J的电能转化为</a:t>
            </a:r>
            <a:r>
              <a:rPr lang="zh-CN" altLang="en-US" sz="3200" u="sng"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 J的内能。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2.电流经过用电器做功1J，1J等于 （      ）                                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A. 1W·s      B. 1V/A       C. 1V·A·s       D. 1V·A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3.已知一个小灯泡两端的电压为3V，通过它的电流为0.5A，经过5min电流所做的功为</a:t>
            </a:r>
            <a:r>
              <a:rPr lang="zh-CN" altLang="en-US" sz="3200" u="sng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J，灯泡消耗的电能为</a:t>
            </a:r>
            <a:r>
              <a:rPr lang="zh-CN" altLang="en-US" sz="3200" u="sng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J。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7625" y="1765300"/>
            <a:ext cx="1181100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功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80025" y="2215198"/>
            <a:ext cx="996950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300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88810" y="2754948"/>
            <a:ext cx="1192213" cy="639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横卷形 8195"/>
          <p:cNvSpPr/>
          <p:nvPr/>
        </p:nvSpPr>
        <p:spPr>
          <a:xfrm>
            <a:off x="1163955" y="232093"/>
            <a:ext cx="7267575" cy="1109662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algn="l"/>
            <a:r>
              <a:rPr lang="zh-CN" altLang="en-US" sz="4000" b="1">
                <a:solidFill>
                  <a:schemeClr val="tx1"/>
                </a:solidFill>
                <a:uFillTx/>
                <a:sym typeface="+mn-ea"/>
              </a:rPr>
              <a:t>活动</a:t>
            </a:r>
            <a:r>
              <a:rPr lang="en-US" altLang="zh-CN" sz="4000" b="1">
                <a:solidFill>
                  <a:schemeClr val="tx1"/>
                </a:solidFill>
                <a:uFillTx/>
                <a:sym typeface="+mn-ea"/>
              </a:rPr>
              <a:t>3</a:t>
            </a:r>
            <a:r>
              <a:rPr lang="zh-CN" altLang="en-US" sz="4000" b="1">
                <a:solidFill>
                  <a:schemeClr val="tx1"/>
                </a:solidFill>
                <a:uFillTx/>
                <a:sym typeface="+mn-ea"/>
              </a:rPr>
              <a:t>：针对训练</a:t>
            </a:r>
            <a:endParaRPr lang="zh-CN" altLang="en-US" sz="4000" b="1" dirty="0">
              <a:solidFill>
                <a:schemeClr val="tx1"/>
              </a:solidFill>
              <a:uFillTx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66280" y="4209415"/>
            <a:ext cx="152019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FF0000"/>
                </a:solidFill>
              </a:rPr>
              <a:t>450</a:t>
            </a:r>
            <a:endParaRPr lang="en-US" altLang="zh-CN" sz="40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76650" y="4633595"/>
            <a:ext cx="152019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FF0000"/>
                </a:solidFill>
              </a:rPr>
              <a:t>450</a:t>
            </a:r>
            <a:endParaRPr lang="en-US" altLang="zh-CN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3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9" name="矩形 15376"/>
          <p:cNvSpPr/>
          <p:nvPr/>
        </p:nvSpPr>
        <p:spPr>
          <a:xfrm>
            <a:off x="1187450" y="333375"/>
            <a:ext cx="7713345" cy="11887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dirty="0">
                <a:solidFill>
                  <a:srgbClr val="66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达标反馈</a:t>
            </a:r>
            <a:r>
              <a:rPr lang="zh-CN" altLang="en-US" sz="3200" b="1" dirty="0">
                <a:solidFill>
                  <a:srgbClr val="66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（独立完成，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3′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后由多媒体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呈现答案，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人互批）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7088" y="1969770"/>
            <a:ext cx="7070725" cy="228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达标反馈：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1.电能表上的计量单位称______</a:t>
            </a:r>
            <a:r>
              <a:rPr lang="zh-CN" altLang="en-US" sz="3600" u="sng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，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/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/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2kW·h＝___________J。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93448" y="2348865"/>
            <a:ext cx="2003425" cy="639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千瓦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61310" y="3472498"/>
            <a:ext cx="3003550" cy="63976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base"/>
            <a:r>
              <a:rPr lang="zh-CN" altLang="en-US" sz="3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7.2×10</a:t>
            </a:r>
            <a:r>
              <a:rPr lang="zh-CN" altLang="en-US" sz="3600" b="1" strike="noStrike" baseline="30000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6</a:t>
            </a:r>
            <a:endParaRPr lang="zh-CN" altLang="en-US" sz="3600" b="1" strike="noStrike" baseline="30000" noProof="1">
              <a:solidFill>
                <a:srgbClr val="FF0000"/>
              </a:solidFill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15363"/>
          <p:cNvSpPr txBox="1"/>
          <p:nvPr/>
        </p:nvSpPr>
        <p:spPr>
          <a:xfrm>
            <a:off x="4457700" y="2860675"/>
            <a:ext cx="1182688" cy="1235075"/>
          </a:xfrm>
          <a:prstGeom prst="rect">
            <a:avLst/>
          </a:prstGeom>
          <a:noFill/>
          <a:ln w="15875">
            <a:noFill/>
          </a:ln>
        </p:spPr>
        <p:txBody>
          <a:bodyPr anchor="t"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2" name="矩形 15365"/>
          <p:cNvSpPr/>
          <p:nvPr/>
        </p:nvSpPr>
        <p:spPr>
          <a:xfrm>
            <a:off x="-109537" y="1125538"/>
            <a:ext cx="9145587" cy="6270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lnSpc>
                <a:spcPct val="110000"/>
              </a:lnSpc>
            </a:pPr>
            <a:r>
              <a:rPr lang="en-US" altLang="zh-CN" sz="3200" b="1">
                <a:latin typeface="宋体" panose="02010600030101010101" pitchFamily="2" charset="-122"/>
                <a:ea typeface="微软雅黑" panose="020B0503020204020204" pitchFamily="34" charset="-122"/>
              </a:rPr>
              <a:t>  </a:t>
            </a:r>
            <a:endParaRPr lang="en-US" altLang="zh-CN" sz="2800" b="1">
              <a:latin typeface="宋体" panose="0201060003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20483" name="矩形 15366"/>
          <p:cNvSpPr/>
          <p:nvPr/>
        </p:nvSpPr>
        <p:spPr>
          <a:xfrm>
            <a:off x="0" y="2763838"/>
            <a:ext cx="0" cy="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9" name="矩形 15376"/>
          <p:cNvSpPr/>
          <p:nvPr/>
        </p:nvSpPr>
        <p:spPr>
          <a:xfrm>
            <a:off x="1187450" y="333375"/>
            <a:ext cx="7294563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66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达标反馈：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（独立完成，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3′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后由多媒体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呈现答案，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人互批）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2625" y="1485900"/>
            <a:ext cx="7539038" cy="4480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2.某同学家的电能表月初的示数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是             ， 正常供电30天后，电能表的示数为，                  则该同学家本月用电</a:t>
            </a:r>
            <a:r>
              <a:rPr lang="zh-CN" altLang="en-US" sz="3600" u="sng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kW·h，按每度电0.5元计算，本月他们家应交电费</a:t>
            </a:r>
            <a:r>
              <a:rPr lang="zh-CN" altLang="en-US" sz="3600" u="sng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600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u="sng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元。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3348038" y="3286125"/>
          <a:ext cx="2000250" cy="3349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785"/>
                <a:gridCol w="343535"/>
                <a:gridCol w="387985"/>
                <a:gridCol w="440055"/>
                <a:gridCol w="389255"/>
              </a:tblGrid>
              <a:tr h="3352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600"/>
                        <a:t>1</a:t>
                      </a:r>
                      <a:endParaRPr lang="en-US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600"/>
                        <a:t>3</a:t>
                      </a:r>
                      <a:endParaRPr lang="en-US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600"/>
                        <a:t>8</a:t>
                      </a:r>
                      <a:endParaRPr lang="en-US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600"/>
                        <a:t>7</a:t>
                      </a:r>
                      <a:endParaRPr lang="en-US" sz="1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600"/>
                        <a:t>5</a:t>
                      </a:r>
                      <a:endParaRPr lang="en-US" sz="160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表格 3"/>
          <p:cNvGraphicFramePr/>
          <p:nvPr/>
        </p:nvGraphicFramePr>
        <p:xfrm>
          <a:off x="1332230" y="2637155"/>
          <a:ext cx="1543050" cy="473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910"/>
                <a:gridCol w="260350"/>
                <a:gridCol w="332105"/>
                <a:gridCol w="297180"/>
                <a:gridCol w="357505"/>
              </a:tblGrid>
              <a:tr h="47307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5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6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5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2789238" y="3714750"/>
            <a:ext cx="1668462" cy="577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182.0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72363" y="4226560"/>
            <a:ext cx="1398587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91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1188" y="1268413"/>
            <a:ext cx="7924800" cy="5456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3.关于家庭电路中的电能表，下列说法中正确的是（        ）　　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　   A．电能表的作用是测量用电器中通过电流大小的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　   B．电能表转盘转速越快，用电器消耗的电能越多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　   C．电能表的作用是测量用电器消耗电能多少的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　 D．电能表的测量值是以“KW”为单位的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9663" y="568325"/>
            <a:ext cx="7623175" cy="679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600" b="1" dirty="0">
                <a:solidFill>
                  <a:srgbClr val="66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达标反馈：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（独立完成，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3′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后由多媒体呈现答案，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人互批）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48243" y="1728788"/>
            <a:ext cx="2257425" cy="639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1341438"/>
            <a:ext cx="7969250" cy="4967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4、关于电功，下列说法中正确的是　（               ）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A．用电器通电的时间越长，电流做的功一定越多。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B．通过用电器的电流越大，电流做的功一定越多。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C．用电器两端的电压越大，电流做的功一定越多。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D．用电器消耗的电能越大，电流做的功一定越多。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9663" y="568325"/>
            <a:ext cx="7623175" cy="679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600" b="1" dirty="0">
                <a:solidFill>
                  <a:srgbClr val="66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达标反馈：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（独立完成，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3′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后由多媒体呈现答案，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人互批）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04963" y="1830388"/>
            <a:ext cx="2270125" cy="639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09663" y="568325"/>
            <a:ext cx="7623175" cy="679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600" b="1" dirty="0">
                <a:solidFill>
                  <a:srgbClr val="66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达标反馈：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（独立完成，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3′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后由多媒体呈现答案，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人互批）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0113" y="1917700"/>
            <a:ext cx="7813675" cy="228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5.一个小灯泡的两端加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2.5V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电压时电流是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300mA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，它在这种情况下工作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2min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，电流做功</a:t>
            </a:r>
            <a:r>
              <a:rPr lang="zh-CN" altLang="en-US" sz="3600" u="sng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3600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J，消耗电能</a:t>
            </a:r>
            <a:r>
              <a:rPr lang="zh-CN" altLang="en-US" sz="3600" u="sng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u="sng">
                <a:sym typeface="+mn-ea"/>
              </a:rPr>
              <a:t>  </a:t>
            </a:r>
            <a:r>
              <a:rPr lang="zh-CN" altLang="en-US" sz="3600" u="sng" dirty="0">
                <a:sym typeface="+mn-ea"/>
              </a:rPr>
              <a:t> </a:t>
            </a:r>
            <a:r>
              <a:rPr lang="zh-CN" altLang="en-US" sz="3600" u="sng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600" u="sng">
                <a:solidFill>
                  <a:schemeClr val="tx1"/>
                </a:solidFill>
                <a:uFillTx/>
                <a:sym typeface="+mn-ea"/>
              </a:rPr>
              <a:t> </a:t>
            </a:r>
            <a:r>
              <a:rPr lang="zh-CN" altLang="en-US" sz="3600" u="sng" dirty="0">
                <a:solidFill>
                  <a:schemeClr val="tx1"/>
                </a:solidFill>
                <a:uFillTx/>
                <a:sym typeface="+mn-ea"/>
              </a:rPr>
              <a:t> </a:t>
            </a:r>
            <a:r>
              <a:rPr lang="zh-CN" altLang="en-US" sz="3600" u="sng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                </a:t>
            </a:r>
            <a:r>
              <a:rPr lang="zh-CN" altLang="en-US" sz="3600" u="sng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J。   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12335" y="2996883"/>
            <a:ext cx="1847850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90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13750" y="2997200"/>
            <a:ext cx="760730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600" b="1" u="heavy">
                <a:solidFill>
                  <a:srgbClr val="FF0000"/>
                </a:solidFill>
                <a:uFill>
                  <a:solidFill>
                    <a:schemeClr val="tx1">
                      <a:lumMod val="95000"/>
                      <a:lumOff val="5000"/>
                    </a:schemeClr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90</a:t>
            </a:r>
            <a:endParaRPr lang="en-US" altLang="zh-CN" sz="3600" b="1" u="heavy">
              <a:solidFill>
                <a:srgbClr val="FF0000"/>
              </a:solidFill>
              <a:uFill>
                <a:solidFill>
                  <a:schemeClr val="tx1">
                    <a:lumMod val="95000"/>
                    <a:lumOff val="5000"/>
                  </a:schemeClr>
                </a:solidFill>
              </a:u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2625" y="1701800"/>
            <a:ext cx="7600950" cy="3930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6.一只家用电能表上标有3000r/KWh字样，表示每消耗1kW·h的电能，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/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电能表的转盘转  ____________r。若室内只接了一只灯泡，测出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/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转盘3min内转了15r，则灯泡 在这段时间内消耗的电能是__________ kW·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9663" y="568325"/>
            <a:ext cx="7623175" cy="679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600" b="1" dirty="0">
                <a:solidFill>
                  <a:srgbClr val="66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达标反馈：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（独立完成，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3′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后由多媒体呈现答案，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人互批）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66983" y="2729865"/>
            <a:ext cx="2384425" cy="641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3000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30850" y="4387533"/>
            <a:ext cx="1920875" cy="639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0.005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935" y="-817880"/>
            <a:ext cx="11133455" cy="72802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67145" y="337185"/>
            <a:ext cx="1402080" cy="57003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8000" b="1">
                <a:solidFill>
                  <a:srgbClr val="C00000"/>
                </a:solidFill>
                <a:uFillTx/>
                <a:latin typeface="宋体" panose="02010600030101010101" pitchFamily="2" charset="-122"/>
                <a:ea typeface="仿宋" panose="02010609060101010101" charset="-122"/>
                <a:sym typeface="+mn-ea"/>
              </a:rPr>
              <a:t>我们一定行</a:t>
            </a:r>
            <a:endParaRPr lang="zh-CN" altLang="en-US" sz="8000" b="1">
              <a:solidFill>
                <a:srgbClr val="C00000"/>
              </a:solidFill>
              <a:uFillTx/>
              <a:latin typeface="宋体" panose="02010600030101010101" pitchFamily="2" charset="-122"/>
              <a:ea typeface="仿宋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7705" y="3388995"/>
            <a:ext cx="4363085" cy="3041650"/>
          </a:xfrm>
          <a:prstGeom prst="rect">
            <a:avLst/>
          </a:prstGeom>
        </p:spPr>
      </p:pic>
      <p:pic>
        <p:nvPicPr>
          <p:cNvPr id="3077" name="图片 3085" descr="u=1651777249,81947308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7705" y="907415"/>
            <a:ext cx="4586605" cy="248158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168" name="表格 2167"/>
          <p:cNvGraphicFramePr/>
          <p:nvPr/>
        </p:nvGraphicFramePr>
        <p:xfrm>
          <a:off x="57785" y="4954270"/>
          <a:ext cx="4606290" cy="2978150"/>
        </p:xfrm>
        <a:graphic>
          <a:graphicData uri="http://schemas.openxmlformats.org/drawingml/2006/table">
            <a:tbl>
              <a:tblPr/>
              <a:tblGrid>
                <a:gridCol w="4606290"/>
              </a:tblGrid>
              <a:tr h="29781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lvl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4000" b="1" dirty="0">
                          <a:solidFill>
                            <a:srgbClr val="FF0000"/>
                          </a:solidFill>
                          <a:uFillTx/>
                          <a:latin typeface="楷体_GB2312" charset="0"/>
                          <a:ea typeface="楷体_GB2312" pitchFamily="49" charset="-122"/>
                        </a:rPr>
                        <a:t>把其他形式的能转化为电能！</a:t>
                      </a:r>
                      <a:endParaRPr lang="zh-CN" altLang="en-US" sz="4000" b="1" dirty="0">
                        <a:solidFill>
                          <a:srgbClr val="FF0000"/>
                        </a:solidFill>
                        <a:uFillTx/>
                        <a:latin typeface="楷体_GB2312" charset="0"/>
                        <a:ea typeface="楷体_GB2312" pitchFamily="49" charset="-122"/>
                      </a:endParaRPr>
                    </a:p>
                    <a:p>
                      <a:pPr lvl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200" b="1" dirty="0">
                          <a:latin typeface="宋体" panose="02010600030101010101" pitchFamily="2" charset="-122"/>
                          <a:ea typeface="楷体_GB2312" pitchFamily="49" charset="-122"/>
                        </a:rPr>
                        <a:t>    </a:t>
                      </a:r>
                      <a:endParaRPr sz="32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74" name="横卷形 2073"/>
          <p:cNvSpPr/>
          <p:nvPr/>
        </p:nvSpPr>
        <p:spPr>
          <a:xfrm>
            <a:off x="1619250" y="44450"/>
            <a:ext cx="6130925" cy="93662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任务一：学习电能的概念及单位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69" name="矩形 2168"/>
          <p:cNvSpPr/>
          <p:nvPr/>
        </p:nvSpPr>
        <p:spPr>
          <a:xfrm>
            <a:off x="341948" y="981075"/>
            <a:ext cx="4248150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fontAlgn="ctr">
              <a:lnSpc>
                <a:spcPct val="120000"/>
              </a:lnSpc>
            </a:pP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活动一：自主学习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415" y="1764665"/>
            <a:ext cx="4516120" cy="306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00468"/>
            <a:ext cx="8229600" cy="1143000"/>
          </a:xfrm>
        </p:spPr>
        <p:txBody>
          <a:bodyPr/>
          <a:p>
            <a:pPr algn="l"/>
            <a:r>
              <a:rPr lang="zh-CN" altLang="en-US"/>
              <a:t>活动二：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5030" y="2625090"/>
            <a:ext cx="8229600" cy="4525963"/>
          </a:xfrm>
        </p:spPr>
        <p:txBody>
          <a:bodyPr/>
          <a:p>
            <a:r>
              <a:rPr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了解电能的单位。 </a:t>
            </a:r>
            <a:endParaRPr lang="zh-CN" altLang="en-US" sz="36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0545" y="1557655"/>
            <a:ext cx="8229600" cy="4525963"/>
          </a:xfrm>
        </p:spPr>
        <p:txBody>
          <a:bodyPr anchor="t"/>
          <a:p>
            <a:r>
              <a:rPr lang="zh-CN" altLang="en-US">
                <a:latin typeface="宋体" panose="02010600030101010101" pitchFamily="2" charset="-122"/>
              </a:rPr>
              <a:t>1.电源是把</a:t>
            </a:r>
            <a:r>
              <a:rPr lang="zh-CN" altLang="en-US" u="sng">
                <a:latin typeface="宋体" panose="02010600030101010101" pitchFamily="2" charset="-122"/>
              </a:rPr>
              <a:t>         </a:t>
            </a:r>
            <a:r>
              <a:rPr lang="zh-CN" altLang="en-US">
                <a:latin typeface="宋体" panose="02010600030101010101" pitchFamily="2" charset="-122"/>
              </a:rPr>
              <a:t>      转化为电能，我们所说的“度”就是电能单位，学名    </a:t>
            </a:r>
            <a:r>
              <a:rPr lang="zh-CN" altLang="en-US" u="sng">
                <a:latin typeface="宋体" panose="02010600030101010101" pitchFamily="2" charset="-122"/>
              </a:rPr>
              <a:t>      </a:t>
            </a:r>
            <a:r>
              <a:rPr lang="zh-CN" altLang="en-US">
                <a:latin typeface="宋体" panose="02010600030101010101" pitchFamily="2" charset="-122"/>
              </a:rPr>
              <a:t>。符号</a:t>
            </a:r>
            <a:r>
              <a:rPr lang="zh-CN" altLang="en-US" u="sng">
                <a:latin typeface="宋体" panose="02010600030101010101" pitchFamily="2" charset="-122"/>
              </a:rPr>
              <a:t>      </a:t>
            </a:r>
            <a:r>
              <a:rPr lang="zh-CN" altLang="en-US">
                <a:latin typeface="宋体" panose="02010600030101010101" pitchFamily="2" charset="-122"/>
              </a:rPr>
              <a:t>。还有</a:t>
            </a:r>
            <a:r>
              <a:rPr lang="zh-CN" altLang="en-US" u="sng">
                <a:latin typeface="宋体" panose="02010600030101010101" pitchFamily="2" charset="-122"/>
              </a:rPr>
              <a:t>   </a:t>
            </a:r>
            <a:r>
              <a:rPr lang="zh-CN" altLang="en-US">
                <a:latin typeface="宋体" panose="02010600030101010101" pitchFamily="2" charset="-122"/>
              </a:rPr>
              <a:t>        1kW·h＝______________J。</a:t>
            </a:r>
            <a:endParaRPr lang="zh-CN" altLang="en-US">
              <a:latin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</a:rPr>
              <a:t>2、电炉接通电源后，从能量转化的过程是将（    ）</a:t>
            </a:r>
            <a:endParaRPr lang="zh-CN" altLang="en-US">
              <a:latin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</a:rPr>
              <a:t>A.电能转化为机械能B.电能转化为化学能</a:t>
            </a:r>
            <a:endParaRPr lang="zh-CN" altLang="en-US">
              <a:latin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</a:rPr>
              <a:t>C.电能转化为内能	  D.电能转化为动能   </a:t>
            </a:r>
            <a:endParaRPr lang="zh-CN" altLang="en-US">
              <a:latin typeface="宋体" panose="02010600030101010101" pitchFamily="2" charset="-122"/>
            </a:endParaRPr>
          </a:p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074" name="横卷形 2073"/>
          <p:cNvSpPr/>
          <p:nvPr/>
        </p:nvSpPr>
        <p:spPr>
          <a:xfrm>
            <a:off x="1858645" y="274955"/>
            <a:ext cx="4469130" cy="93662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任务一：针对训练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66733" y="1557338"/>
            <a:ext cx="2744787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其他形式的能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2288" y="2490153"/>
            <a:ext cx="1714500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千瓦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02175" y="2564765"/>
            <a:ext cx="137001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KW.h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60260" y="2564765"/>
            <a:ext cx="1049338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焦耳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67050" y="3003233"/>
            <a:ext cx="1930400" cy="57943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base"/>
            <a:r>
              <a:rPr lang="en-US" altLang="zh-CN" sz="32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3.6</a:t>
            </a:r>
            <a:r>
              <a:rPr lang="en-US" altLang="zh-CN" sz="32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×10</a:t>
            </a:r>
            <a:r>
              <a:rPr lang="en-US" altLang="zh-CN" sz="3200" b="1" strike="noStrike" baseline="30000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6</a:t>
            </a:r>
            <a:endParaRPr lang="en-US" altLang="zh-CN" sz="3200" b="1" strike="noStrike" baseline="30000" noProof="1">
              <a:solidFill>
                <a:srgbClr val="FF0000"/>
              </a:solidFill>
              <a:uFillTx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68500" y="4066858"/>
            <a:ext cx="709613" cy="639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01980" y="1737360"/>
            <a:ext cx="7483475" cy="3383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3，电风扇接通电源正常工作后，从能量转化的观点来看是（    ）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A．内能转化为动能            B．电能转化为内能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C．电能转化为光能          D．电能转化为机械能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74" name="横卷形 2073"/>
          <p:cNvSpPr/>
          <p:nvPr/>
        </p:nvSpPr>
        <p:spPr>
          <a:xfrm>
            <a:off x="1767840" y="135255"/>
            <a:ext cx="4613910" cy="93662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任务一：针对训练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65825" y="2182813"/>
            <a:ext cx="1536700" cy="639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6" name="图片 3083" descr="u=3187310324,3168628597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0463" y="2898458"/>
            <a:ext cx="2519362" cy="25908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170" name="表格 6169"/>
          <p:cNvGraphicFramePr/>
          <p:nvPr/>
        </p:nvGraphicFramePr>
        <p:xfrm>
          <a:off x="179388" y="3091180"/>
          <a:ext cx="8785225" cy="674688"/>
        </p:xfrm>
        <a:graphic>
          <a:graphicData uri="http://schemas.openxmlformats.org/drawingml/2006/table">
            <a:tbl>
              <a:tblPr/>
              <a:tblGrid>
                <a:gridCol w="8785225"/>
              </a:tblGrid>
              <a:tr h="67500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font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ea typeface="Times New Roman" panose="02020603050405020304" pitchFamily="18" charset="0"/>
                      </a:endParaRPr>
                    </a:p>
                  </a:txBody>
                  <a:tcPr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166" name="表格 6165"/>
          <p:cNvGraphicFramePr/>
          <p:nvPr/>
        </p:nvGraphicFramePr>
        <p:xfrm>
          <a:off x="635" y="2033905"/>
          <a:ext cx="9144000" cy="4702175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47021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solidFill>
                            <a:srgbClr val="C00000"/>
                          </a:solidFill>
                          <a:uFillTx/>
                          <a:latin typeface="宋体" panose="02010600030101010101" pitchFamily="2" charset="-122"/>
                        </a:rPr>
                        <a:t>看教材</a:t>
                      </a:r>
                      <a:r>
                        <a:rPr lang="en-US" altLang="zh-CN" sz="3600" b="1" dirty="0">
                          <a:solidFill>
                            <a:srgbClr val="C00000"/>
                          </a:solidFill>
                          <a:uFillTx/>
                          <a:latin typeface="宋体" panose="02010600030101010101" pitchFamily="2" charset="-122"/>
                        </a:rPr>
                        <a:t>88</a:t>
                      </a:r>
                      <a:r>
                        <a:rPr lang="zh-CN" altLang="en-US" sz="3600" b="1" dirty="0">
                          <a:solidFill>
                            <a:srgbClr val="C00000"/>
                          </a:solidFill>
                          <a:uFillTx/>
                          <a:latin typeface="宋体" panose="02010600030101010101" pitchFamily="2" charset="-122"/>
                        </a:rPr>
                        <a:t>页 </a:t>
                      </a:r>
                      <a:r>
                        <a:rPr lang="zh-CN" altLang="en-US" sz="3600" b="1" dirty="0">
                          <a:solidFill>
                            <a:srgbClr val="C00000"/>
                          </a:solidFill>
                          <a:uFillTx/>
                          <a:sym typeface="+mn-ea"/>
                        </a:rPr>
                        <a:t>，认识电能表的参数，会通过电表计算家庭电费</a:t>
                      </a:r>
                      <a:r>
                        <a:rPr lang="zh-CN" altLang="en-US" sz="3600" b="1" dirty="0">
                          <a:uFillTx/>
                          <a:sym typeface="+mn-ea"/>
                        </a:rPr>
                        <a:t>。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400050" algn="just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 dirty="0">
                          <a:latin typeface="宋体" panose="02010600030101010101" pitchFamily="2" charset="-122"/>
                          <a:ea typeface="微软雅黑" panose="020B0503020204020204" pitchFamily="34" charset="-122"/>
                        </a:rPr>
                        <a:t>   </a:t>
                      </a:r>
                      <a:endParaRPr lang="zh-CN" altLang="en-US" sz="3600" b="1" dirty="0">
                        <a:latin typeface="宋体" panose="02010600030101010101" pitchFamily="2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181" name="横卷形 6159"/>
          <p:cNvSpPr/>
          <p:nvPr/>
        </p:nvSpPr>
        <p:spPr>
          <a:xfrm>
            <a:off x="1440180" y="-217170"/>
            <a:ext cx="6002020" cy="214058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algn="l"/>
            <a:r>
              <a:rPr lang="zh-CN" altLang="en-US" sz="4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任务二：电能的计量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3600" b="1" dirty="0">
              <a:solidFill>
                <a:schemeClr val="tx1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2060575"/>
            <a:ext cx="7764463" cy="4480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200">
                <a:sym typeface="+mn-ea"/>
              </a:rPr>
              <a:t>1、电能表测量的物理量是（      ）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>
                <a:sym typeface="+mn-ea"/>
              </a:rPr>
              <a:t>     A.电流   B.电压   C.电功率	  D.电能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某同学家的电能表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8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月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日的示数如图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所示                    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9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月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日的示数如图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2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所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示，             则该同学家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8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月共用电（       ）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A.312 kW·h     B.31.2 kW·h   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C. 8 199.7kW·h   D.31.2J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1" name="横卷形 6159"/>
          <p:cNvSpPr/>
          <p:nvPr/>
        </p:nvSpPr>
        <p:spPr>
          <a:xfrm>
            <a:off x="1649095" y="-69215"/>
            <a:ext cx="5659755" cy="180022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任务二：针对训练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6" name="表格 5"/>
          <p:cNvGraphicFramePr/>
          <p:nvPr/>
        </p:nvGraphicFramePr>
        <p:xfrm>
          <a:off x="1271905" y="4073525"/>
          <a:ext cx="2183765" cy="474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6245"/>
                <a:gridCol w="437515"/>
                <a:gridCol w="436245"/>
                <a:gridCol w="437515"/>
                <a:gridCol w="436245"/>
              </a:tblGrid>
              <a:tr h="4749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8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6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8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5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表格 6"/>
          <p:cNvGraphicFramePr/>
          <p:nvPr/>
        </p:nvGraphicFramePr>
        <p:xfrm>
          <a:off x="1429385" y="4646930"/>
          <a:ext cx="1699895" cy="38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"/>
                <a:gridCol w="334010"/>
                <a:gridCol w="334010"/>
                <a:gridCol w="334010"/>
                <a:gridCol w="36258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8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7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616825" y="4450080"/>
            <a:ext cx="815975" cy="577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6945" y="2060575"/>
            <a:ext cx="963613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950" y="2133600"/>
            <a:ext cx="9820275" cy="1554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3. 有一个用电器用单独工作，这个标有“600revs/KWh电能表的转 盘转了 30转，则此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用电器这段时间消耗（           ） kW·h的电能。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81" name="横卷形 6159"/>
          <p:cNvSpPr/>
          <p:nvPr/>
        </p:nvSpPr>
        <p:spPr>
          <a:xfrm>
            <a:off x="2136140" y="57150"/>
            <a:ext cx="4591050" cy="180022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任务二：针对训练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61815" y="3108643"/>
            <a:ext cx="1509713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0.05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68655" y="1254760"/>
            <a:ext cx="9820275" cy="2225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60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拓展延伸</a:t>
            </a:r>
            <a:r>
              <a:rPr lang="zh-CN" altLang="en-US" sz="32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：</a:t>
            </a:r>
            <a:endParaRPr lang="zh-CN" altLang="en-US" sz="32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32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40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电能表转盘转的圈数越多，消耗</a:t>
            </a:r>
            <a:endParaRPr lang="zh-CN" altLang="en-US" sz="40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40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电能就越多吗</a:t>
            </a:r>
            <a:r>
              <a:rPr lang="en-US" altLang="zh-CN" sz="40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?</a:t>
            </a:r>
            <a:endParaRPr lang="en-US" altLang="zh-CN" sz="40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2049</Words>
  <Application>WPS 演示</Application>
  <PresentationFormat>在屏幕上显示</PresentationFormat>
  <Paragraphs>210</Paragraphs>
  <Slides>19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楷体_GB2312</vt:lpstr>
      <vt:lpstr>楷体_GB2312</vt:lpstr>
      <vt:lpstr>微软雅黑</vt:lpstr>
      <vt:lpstr>Times New Roman</vt:lpstr>
      <vt:lpstr>仿宋</vt:lpstr>
      <vt:lpstr>Calibri</vt:lpstr>
      <vt:lpstr>新宋体</vt:lpstr>
      <vt:lpstr>演示文稿1</vt:lpstr>
      <vt:lpstr>PowerPoint 演示文稿</vt:lpstr>
      <vt:lpstr>PowerPoint 演示文稿</vt:lpstr>
      <vt:lpstr>活动二：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BaNian001</cp:lastModifiedBy>
  <cp:revision>49</cp:revision>
  <dcterms:created xsi:type="dcterms:W3CDTF">2016-03-09T01:34:00Z</dcterms:created>
  <dcterms:modified xsi:type="dcterms:W3CDTF">2016-11-16T11:33:20Z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